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1033272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600"/>
              </a:spcAft>
              <a:defRPr sz="1400" b="1">
                <a:solidFill>
                  <a:srgbClr val="FFB300"/>
                </a:solidFill>
                <a:latin typeface="Segoe UI"/>
              </a:defRPr>
            </a:pPr>
            <a:r>
              <a:t>EMERGENT DYNAMICS | EXECUTIVE BRIEFING</a:t>
            </a:r>
          </a:p>
          <a:p>
            <a:pPr>
              <a:spcAft>
                <a:spcPts val="1400"/>
              </a:spcAft>
              <a:defRPr sz="3600" b="1">
                <a:solidFill>
                  <a:srgbClr val="FFFFFF"/>
                </a:solidFill>
                <a:latin typeface="Segoe UI"/>
              </a:defRPr>
            </a:pPr>
            <a:r>
              <a:t>Corporate Constraints Audit &amp;</a:t>
            </a:r>
            <a:br/>
            <a:r>
              <a:t>Affordance Architecture Transformation</a:t>
            </a:r>
          </a:p>
          <a:p>
            <a:pPr>
              <a:defRPr sz="1600">
                <a:solidFill>
                  <a:srgbClr val="4CC9F0"/>
                </a:solidFill>
                <a:latin typeface="Segoe UI"/>
              </a:defRPr>
            </a:pPr>
            <a:r>
              <a:t>Diagnosing Systemic Friction and Unlocking Self-Organizing High Performance via Ecological Dynamics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5303520"/>
            <a:ext cx="1033272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94A3B8"/>
                </a:solidFill>
                <a:latin typeface="Segoe UI"/>
              </a:defRPr>
            </a:pPr>
            <a:r>
              <a:t>Confidential Executive Deliverable | Based on The Ecological Leader's Playbook | emergent-dynamics.org/corporate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09. IMPLEMENTATION ROADMAP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The 14-Day Single-Variable Ecological Micro-Shift Protocol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Do not initiate a massive reorganization. Change ONE constraint and observe emergent behavior.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Phase 1: Days 1-3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Baseline Audit.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Complete the 15-point Scoring Matrix with key stakeholders.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Select 1 lowest-scoring vector to modify.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747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576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Phase 2: Days 4-7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Constraint Redesign.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Remove 1 approval layer OR build 1 ambient visual dashboard.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Communicate non-negotiable boundaries clearly.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Segoe UI"/>
              </a:defRPr>
            </a:pPr>
            <a:r>
              <a:t>Phase 3: Days 8-12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Observation &amp; Emergence.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Strictly avoid micromanaging during the 5-day cycle.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Track cycle time and friction reductions.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961120" y="1828800"/>
            <a:ext cx="246888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0" y="2011680"/>
            <a:ext cx="210312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Segoe UI"/>
              </a:defRPr>
            </a:pPr>
            <a:r>
              <a:t>Phase 4: Days 13-14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Systemic Debrief.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Conduct blameless post-mortem on new workflow.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Lock in successful affordance patterns permanently.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10. BUSINESS IMPACT &amp; ROI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Measurable Velocity Multipliers of Affordance 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Eliminating internal friction delivers compound velocity gains across all business units.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3x Faster Decision Velocity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Removing approval gatekeepers enables frontline teams to resolve customer issues in hours, not weeks.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Reduced lag in reacting to dynamic market threats.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40% Reduction in Meeting Overhead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Ambient visual information affordances replace repetitive status checking meetings.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Deep cognitive bandwidth restored for core engineering and product innovation.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Segoe UI"/>
              </a:defRPr>
            </a:pPr>
            <a:r>
              <a:t>Retention of Top 5% Talent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High performers leave when constraint friction prevents them from shipping great work.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Ecological empowerment fosters deep psychological ownership.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11. GOVERNANCE &amp; ACTION PLAN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Chartering the Ecological Affordance Transformation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Immediate steps to operationalize the audit findings across executive leadership.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Immediate Steps (Week 1)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1. Distribute Executive Workbook to all functional leads.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2. Aggregate scores in the Automated Scoring Matrix (.xlsx).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3. Convene 90-minute Executive Alignment Session.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Affordance Charter (Month 1)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1. Publish explicit Non-Negotiable Boundaries document.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2. Decommission 2 obsolete approval workflows.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3. Deploy pilot ambient visual dashboard.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Segoe UI"/>
              </a:defRPr>
            </a:pPr>
            <a:r>
              <a:t>Resources &amp; Continued Advisory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• The Ecological Leader's Playbook on Amazon.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• Complete Affordance Remediation Playbook (PDF).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• Contact: support@emergentdynamics.org.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01. EXECUTIVE CONTEXT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The Cost of Mechanical Friction in Modern Organizations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Traditional restructuring treats symptoms; Ecological Dynamics re-architects the environment.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Segoe UI"/>
              </a:defRPr>
            </a:pPr>
            <a:r>
              <a:t>The Mechanistic Fallacy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Assumes performance is solely an individual motivation/skill issue.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Relies on top-down instructions, thick SOPs, and approval chains.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Treats organizations like linear clockwork machines.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The Systemic Breakdown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Over-regulation produces learned helplessness and slow execution.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Critical market signals get filtered out through managerial layers.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Top talent burns out fighting internal friction rather than creating value.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The Ecological Solution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Behavior is an emergent property of constraints and environment.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Leaders shift from commanders to Affordance Architects.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Self-organization emerges naturally when boundaries are clear.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02. THEORETICAL FRAMEWORK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Karl Newell's Constraint Triad Applied to Enterprise Systems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High performance is not dictated; it emerges from the intersection of three constraint classes.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1. Task Constraints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Outcome-focused goal intent vs micromanaged steps.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Permission for real-time tactical exploration.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Objective, instantaneous feedback loops.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Non-negotiable boundaries (compliance &amp; budget guardrails).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2. Environmental Constraints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Visual Information Affordances: Work visible at a glance.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Tooling Landscape: Frictionless digital workflows.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Psychological Safety: Blameless system learning.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Asynchronous Flow: Protected uninterrupted focus.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Segoe UI"/>
              </a:defRPr>
            </a:pPr>
            <a:r>
              <a:t>3. Individual Constraints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Perceptual Attunement: Recognizing high-value signals.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Cognitive Bandwidth: Eliminating compliance fatigue.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Action Capabilities: Direct mandate to act upon cues.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Shared Intentionality: Deep alignment on core mission.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03. AUDIT METHODOLOGY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The 15-Point Organizational Health Matrix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Auditing operational friction across 3 dimensions (1-5 Likert scale, 15-75 total score).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Task Vectors (T1 - T5)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T1: Goal Flexibility &amp; Intent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T2: Tactical Exploratory Allowance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T3: Work-Integrated Feedback Cadence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T4: System-Level KPI Alignment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T5: Transparent Non-Negotiable Boundaries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Environmental Vectors (E1 - E5)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E1: Ambient Information Transparency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E2: Workflow &amp; Tooling Friction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E3: Blameless Psychological Safety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E4: Asynchronous Protected Focus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E5: Lateral Cross-Functional Access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Segoe UI"/>
              </a:defRPr>
            </a:pPr>
            <a:r>
              <a:t>Individual Vectors (I1 - I5)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I1: Market Signal Attunement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I2: Administrative Cognitive Overhead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I3: Immediate Action Empowerment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I4: Dynamic Role Adaptability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I5: Strategic Shared Intentionality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04. DIAGNOSTIC DEEP-DIVE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Task Constraints: Moving from Prescribed Steps to Goal Intent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When rules prescribe 'how', innovation dies. When rules define 'boundaries', emergence thrives.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Segoe UI"/>
              </a:defRPr>
            </a:pPr>
            <a:r>
              <a:t>Common Task Friction Patterns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Micromanaged Task Plans: High-level executives spending hours writing granular process checklists.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Delayed Approvals: Frontline staff perceiving immediate threats but waiting weeks for committee sign-off.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Siloed Contradictory KPIs: Sales incentivized on revenue while Support is evaluated on ticket speed.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Segoe UI"/>
              </a:defRPr>
            </a:pPr>
            <a:r>
              <a:t>Ecological Task Architecture Shifts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Intent-Based Mandates: Define 'What Success Looks Like' + Non-negotiable safety guardrails.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Embedded Real-Time Telemetry: Build live metric dashboards directly into customer workflows.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Shared Mission Rewards: Evaluate multi-disciplinary pods on whole-system delivery.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05. DIAGNOSTIC DEEP-DIVE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Environmental Constraints: Information Landscapes &amp; Tooling Friction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People cannot act on information they cannot see. Shape the environment to guide perception.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Environmental Friction Hotspots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Dark Data: Project statuses hidden in private Slack DMs and individual local spreadsheets.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Tooling Proliferation: Teams toggling between 7 disparate tools for a single routine approval.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Meeting Exhaustion: Using synchronous meetings as a substitute for transparent ambient information.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Ecological Environment Interventions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Ambient Information Boards: Centralize status so team members perceive priorities effortlessly.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Asynchronous-First Protocols: Mandate written status updates and protect 4-hour focus blocks.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Blameless Post-Mortems: Institutionalize psychological safety to encourage rapid adaptation.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06. DIAGNOSTIC DEEP-DIVE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Individual Constraints: Cognitive Bandwidth &amp; Action Empowerment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When cognitive capacity is drained by bureaucracy, high-level problem solving collapses.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Segoe UI"/>
              </a:defRPr>
            </a:pPr>
            <a:r>
              <a:t>Individual Exhaustion Indicators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Signal Noise Overload: Employees drowning in irrelevant alerts without knowing what to prioritize.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Perception-Action Decoupling: Staff clearly perceive a customer issue but lack authority to fix it.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Role Demarcation: Rigid adherence to outdated job titles during sudden crisis moments.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1206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Ecological Empowerment Levers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Signal Filtering: Define the top 2-3 vital market indicators and filter out secondary noise.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Direct Action Affordances: Grant frontline personnel spending/fix thresholds without prior sign-off.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Shared Mental Models: Align entire team on core customer value propositions and intent.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07. HEALTH CLASSIFICATION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Where Does Your Organization Stand on the Ecological Curve?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Classification based on the cumulative 15-75 points diagnostic score.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F4444"/>
                </a:solidFill>
                <a:latin typeface="Segoe UI"/>
              </a:defRPr>
            </a:pPr>
            <a:r>
              <a:t>Mechanical Lock-In (15-39)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High Bureaucratic Friction.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Severe reliance on command-and-control hierarchy.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High performer turnover and chronic exhaustion.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Immediate affordance re-architecture required.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Constraint Friction (40-59)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Performance In Spite of System.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Mixed agility; departmental silos create drag.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Pockets of high innovation blocked by gatekeepers.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Targeted single-variable micro-shifts needed.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22C55E"/>
                </a:solidFill>
                <a:latin typeface="Segoe UI"/>
              </a:defRPr>
            </a:pPr>
            <a:r>
              <a:t>Adaptive Emergence (60-75)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High Ecological Health.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Self-organizing teams navigating chaos fluidly.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Leaders serve as Affordance Architects.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Rapid market sensing and execution velocity.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E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1">
                <a:solidFill>
                  <a:srgbClr val="FFB300"/>
                </a:solidFill>
                <a:latin typeface="Segoe UI"/>
              </a:defRPr>
            </a:pPr>
            <a:r>
              <a:t>08. ROOT CAUSE ANALYSIS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31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FFFFFF"/>
                </a:solidFill>
                <a:latin typeface="Segoe UI"/>
              </a:defRPr>
            </a:pPr>
            <a:r>
              <a:t>Identifying the Primary Constraint Bottleneck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>
                <a:solidFill>
                  <a:srgbClr val="94A3B8"/>
                </a:solidFill>
                <a:latin typeface="Segoe UI"/>
              </a:defRPr>
            </a:pPr>
            <a:r>
              <a:t>A chain breaks at its weakest link; an organization stalls at its tightest constraint.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4CC9F0"/>
                </a:solidFill>
                <a:latin typeface="Segoe UI"/>
              </a:defRPr>
            </a:pPr>
            <a:r>
              <a:t>If Task Score is Lowest...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Problem: Teams are paralyzed by vague goals or rigid SOPs.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Key Metric to Watch: Lead time for approving tactical changes.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Remedy: Draft explicit 'Commander's Intent' + Boundaries.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891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FFB300"/>
                </a:solidFill>
                <a:latin typeface="Segoe UI"/>
              </a:defRPr>
            </a:pPr>
            <a:r>
              <a:t>If Environment Score is Lowest...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Problem: Critical work data is invisible; toolchain is fragmented.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Key Metric to Watch: Number of status meetings per week.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Remedy: Implement unified ambient dashboards &amp; async rules.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828800"/>
            <a:ext cx="3291840" cy="4389120"/>
          </a:xfrm>
          <a:prstGeom prst="roundRect">
            <a:avLst/>
          </a:prstGeom>
          <a:solidFill>
            <a:srgbClr val="131B2E"/>
          </a:solidFill>
          <a:ln w="19050">
            <a:solidFill>
              <a:srgbClr val="1E2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0" y="2011680"/>
            <a:ext cx="2926080" cy="402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500" b="1">
                <a:solidFill>
                  <a:srgbClr val="EA580C"/>
                </a:solidFill>
                <a:latin typeface="Segoe UI"/>
              </a:defRPr>
            </a:pPr>
            <a:r>
              <a:t>If Individual Score is Lowest...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Problem: Cognitive burnout and disempowerment.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Key Metric to Watch: Percentage of time spent on compliance.</a:t>
            </a:r>
          </a:p>
          <a:p>
            <a:pPr>
              <a:spcAft>
                <a:spcPts val="600"/>
              </a:spcAft>
              <a:defRPr sz="1200">
                <a:solidFill>
                  <a:srgbClr val="94A3B8"/>
                </a:solidFill>
                <a:latin typeface="Segoe UI"/>
              </a:defRPr>
            </a:pPr>
            <a:r>
              <a:t>• Remedy: Strip away 50% admin reporting; grant local budget.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